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7" r:id="rId3"/>
    <p:sldId id="258" r:id="rId4"/>
    <p:sldId id="273" r:id="rId5"/>
    <p:sldId id="260" r:id="rId6"/>
    <p:sldId id="264" r:id="rId7"/>
    <p:sldId id="265" r:id="rId8"/>
    <p:sldId id="263" r:id="rId9"/>
    <p:sldId id="266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trictadministration.com/article/mobile-devices-classroom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hronicle.com/blogs/profhacker/encouraging-distraction-classroom-experiments-with-mobile-media/3845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youtube.com/watch?v=zYHRmbBhKp0&amp;feature=youtube_gdata_player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5334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Mobile devices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31698"/>
            <a:ext cx="8229600" cy="2840502"/>
          </a:xfrm>
        </p:spPr>
        <p:txBody>
          <a:bodyPr>
            <a:normAutofit/>
          </a:bodyPr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Learners</a:t>
            </a:r>
          </a:p>
          <a:p>
            <a:pPr algn="l"/>
            <a:r>
              <a:rPr lang="en-US" dirty="0" smtClean="0"/>
              <a:t>	Mobile Devices are everywhere and kids know how to use them. Let’s leverage the technology and find ways to make our teaching and learning more effective, efficient and exciting!</a:t>
            </a:r>
          </a:p>
          <a:p>
            <a:endParaRPr lang="en-US" dirty="0"/>
          </a:p>
        </p:txBody>
      </p:sp>
      <p:pic>
        <p:nvPicPr>
          <p:cNvPr id="9218" name="Picture 2" descr="http://today.duke.edu/sites/default/files/news_images/iphoneSurv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53767">
            <a:off x="623081" y="1570604"/>
            <a:ext cx="1447800" cy="1981200"/>
          </a:xfrm>
          <a:prstGeom prst="rect">
            <a:avLst/>
          </a:prstGeom>
          <a:noFill/>
        </p:spPr>
      </p:pic>
      <p:pic>
        <p:nvPicPr>
          <p:cNvPr id="9220" name="Picture 4" descr="http://www.districtadministration.com/sites/districtadministration/files/legacy-images/200911/14e4923a-950f-4d18-a936-a02804d3bd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39865">
            <a:off x="6436642" y="1728476"/>
            <a:ext cx="2265906" cy="189651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District Administration: Retrieved 2012, from </a:t>
            </a:r>
            <a:r>
              <a:rPr lang="en-US" dirty="0" smtClean="0">
                <a:hlinkClick r:id="rId3"/>
              </a:rPr>
              <a:t>http://www.districtadministration.com/article/mobile-devices-classroom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Chronicle of Higher Education: Retrieved March 2012, from </a:t>
            </a:r>
            <a:r>
              <a:rPr lang="en-US" dirty="0" smtClean="0">
                <a:hlinkClick r:id="rId4"/>
              </a:rPr>
              <a:t>http://chronicle.com/blogs/profhacker/encouraging-distraction-classroom-experiments-with-mobile-media/38454</a:t>
            </a:r>
            <a:r>
              <a:rPr lang="en-US" dirty="0" smtClean="0"/>
              <a:t>.</a:t>
            </a:r>
          </a:p>
          <a:p>
            <a:r>
              <a:rPr lang="en-US" dirty="0" smtClean="0"/>
              <a:t>Kolb, L. (2008).  Toys to Tools: Connecting Student Cell Phones to Education.  Washington, D.C.: International Society for Technology in Education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Reasons Why!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76% Students will be distracted</a:t>
            </a:r>
            <a:br>
              <a:rPr lang="en-US" dirty="0" smtClean="0"/>
            </a:br>
            <a:r>
              <a:rPr lang="en-US" dirty="0" smtClean="0"/>
              <a:t>62% Not all students have the mobile devices</a:t>
            </a:r>
            <a:br>
              <a:rPr lang="en-US" dirty="0" smtClean="0"/>
            </a:br>
            <a:r>
              <a:rPr lang="en-US" dirty="0" smtClean="0"/>
              <a:t>33% Concerned that students will cheat using the devices</a:t>
            </a:r>
            <a:br>
              <a:rPr lang="en-US" dirty="0" smtClean="0"/>
            </a:br>
            <a:r>
              <a:rPr lang="en-US" dirty="0" smtClean="0"/>
              <a:t>24% Do not know how to effectively use the devices within instruction</a:t>
            </a:r>
            <a:br>
              <a:rPr lang="en-US" dirty="0" smtClean="0"/>
            </a:br>
            <a:r>
              <a:rPr lang="en-US" dirty="0" smtClean="0"/>
              <a:t>23% Need curriculum to support the use of mobile devices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Yet ONLY 13% of teachers dismiss mobile devices as not having a positive impact on learning. </a:t>
            </a:r>
          </a:p>
          <a:p>
            <a:endParaRPr lang="en-US" dirty="0"/>
          </a:p>
        </p:txBody>
      </p:sp>
      <p:pic>
        <p:nvPicPr>
          <p:cNvPr id="8194" name="Picture 2" descr="http://t2.gstatic.com/images?q=tbn:ANd9GcQcyG8oX680MAnwiRx3ToUJfflle9m3-xa-G1pSmWKH-EjYsY_mTbu_O9uo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42224">
            <a:off x="188693" y="197540"/>
            <a:ext cx="1345500" cy="1303766"/>
          </a:xfrm>
          <a:prstGeom prst="rect">
            <a:avLst/>
          </a:prstGeom>
          <a:noFill/>
        </p:spPr>
      </p:pic>
      <p:pic>
        <p:nvPicPr>
          <p:cNvPr id="8196" name="Picture 4" descr="http://t1.gstatic.com/images?q=tbn:ANd9GcRjqHYFQQB8-kZD_bb7_hJx5t0mS8_m7Vj16lzaJ5KzagZuqu0PvFknqj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28600"/>
            <a:ext cx="1752600" cy="1752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Student's HAVE Mobile Devices ACCESS: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10896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98% of high school students have a cell phone (31% with mobile Internet)</a:t>
            </a:r>
            <a:br>
              <a:rPr lang="en-US" dirty="0" smtClean="0"/>
            </a:br>
            <a:r>
              <a:rPr lang="en-US" dirty="0" smtClean="0"/>
              <a:t>83% of middle school students have a cell phone (25% with mobile Internet)</a:t>
            </a:r>
            <a:br>
              <a:rPr lang="en-US" dirty="0" smtClean="0"/>
            </a:br>
            <a:r>
              <a:rPr lang="en-US" dirty="0" smtClean="0"/>
              <a:t>43% of 3rd through 5th graders have a cell phone (15% with mobile Internet)</a:t>
            </a:r>
            <a:br>
              <a:rPr lang="en-US" dirty="0" smtClean="0"/>
            </a:br>
            <a:r>
              <a:rPr lang="en-US" dirty="0" smtClean="0"/>
              <a:t>28% of K-2nd graders have a cell phone (12% with mobile Internet)</a:t>
            </a:r>
          </a:p>
          <a:p>
            <a:endParaRPr lang="en-US" dirty="0"/>
          </a:p>
        </p:txBody>
      </p:sp>
      <p:pic>
        <p:nvPicPr>
          <p:cNvPr id="7172" name="Picture 4" descr="http://learninginhand.com/storage/blog/ClassClick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447800"/>
            <a:ext cx="3124200" cy="209550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600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 Benefits of Using Mobile Devices in Learning According to PARENTS!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70916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43% Increases student engagement</a:t>
            </a:r>
            <a:br>
              <a:rPr lang="en-US" dirty="0" smtClean="0"/>
            </a:br>
            <a:r>
              <a:rPr lang="en-US" dirty="0" smtClean="0"/>
              <a:t>41% Prepares students for world of work</a:t>
            </a:r>
            <a:br>
              <a:rPr lang="en-US" dirty="0" smtClean="0"/>
            </a:br>
            <a:r>
              <a:rPr lang="en-US" dirty="0" smtClean="0"/>
              <a:t>38% Extends school day learning</a:t>
            </a:r>
            <a:br>
              <a:rPr lang="en-US" dirty="0" smtClean="0"/>
            </a:br>
            <a:r>
              <a:rPr lang="en-US" dirty="0" smtClean="0"/>
              <a:t>37% Provides access to online textbooks</a:t>
            </a:r>
            <a:br>
              <a:rPr lang="en-US" dirty="0" smtClean="0"/>
            </a:br>
            <a:r>
              <a:rPr lang="en-US" dirty="0" smtClean="0"/>
              <a:t>35% Improves teacher-parent-student communications</a:t>
            </a:r>
            <a:br>
              <a:rPr lang="en-US" dirty="0" smtClean="0"/>
            </a:br>
            <a:r>
              <a:rPr lang="en-US" dirty="0" smtClean="0"/>
              <a:t>32% Students can review class materials</a:t>
            </a:r>
            <a:br>
              <a:rPr lang="en-US" dirty="0" smtClean="0"/>
            </a:br>
            <a:r>
              <a:rPr lang="en-US" dirty="0" smtClean="0"/>
              <a:t>31% Personalizes instruction</a:t>
            </a:r>
            <a:br>
              <a:rPr lang="en-US" dirty="0" smtClean="0"/>
            </a:br>
            <a:r>
              <a:rPr lang="en-US" dirty="0" smtClean="0"/>
              <a:t>27% Provides way to help struggling students </a:t>
            </a:r>
            <a:br>
              <a:rPr lang="en-US" dirty="0" smtClean="0"/>
            </a:b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	63% of parents say they would buy their child a cell phone if they knew it would be used for educational purposes</a:t>
            </a:r>
          </a:p>
          <a:p>
            <a:endParaRPr lang="en-US" dirty="0"/>
          </a:p>
        </p:txBody>
      </p:sp>
      <p:pic>
        <p:nvPicPr>
          <p:cNvPr id="6146" name="Picture 2" descr="http://www.dreamstime.com/good-grades-thumb147740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1938">
            <a:off x="7076527" y="1215205"/>
            <a:ext cx="1883589" cy="12513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Procedures for Learning </a:t>
            </a:r>
            <a:br>
              <a:rPr lang="en-US" sz="4400" dirty="0" smtClean="0"/>
            </a:br>
            <a:r>
              <a:rPr lang="en-US" sz="4400" dirty="0" smtClean="0"/>
              <a:t>While Using Mobile Devices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Look up information on Internet</a:t>
            </a:r>
          </a:p>
          <a:p>
            <a:r>
              <a:rPr lang="en-US" dirty="0" smtClean="0"/>
              <a:t>Record or take notes</a:t>
            </a:r>
          </a:p>
          <a:p>
            <a:r>
              <a:rPr lang="en-US" dirty="0" smtClean="0"/>
              <a:t>Work on projects with classmates</a:t>
            </a:r>
          </a:p>
          <a:p>
            <a:r>
              <a:rPr lang="en-US" dirty="0" smtClean="0"/>
              <a:t>Access digital textbooks</a:t>
            </a:r>
          </a:p>
          <a:p>
            <a:r>
              <a:rPr lang="en-US" dirty="0" smtClean="0"/>
              <a:t>Take videos of class presentations or experiments</a:t>
            </a:r>
          </a:p>
          <a:p>
            <a:r>
              <a:rPr lang="en-US" dirty="0" smtClean="0"/>
              <a:t>Play educational games</a:t>
            </a:r>
          </a:p>
          <a:p>
            <a:r>
              <a:rPr lang="en-US" dirty="0" smtClean="0"/>
              <a:t>Communicate with classmates</a:t>
            </a:r>
          </a:p>
          <a:p>
            <a:r>
              <a:rPr lang="en-US" dirty="0" smtClean="0"/>
              <a:t>Receive reminders and alerts</a:t>
            </a:r>
          </a:p>
          <a:p>
            <a:r>
              <a:rPr lang="en-US" dirty="0" smtClean="0"/>
              <a:t>Organize schoolwork</a:t>
            </a:r>
          </a:p>
          <a:p>
            <a:r>
              <a:rPr lang="en-US" dirty="0" smtClean="0"/>
              <a:t>Communicate with teacher</a:t>
            </a:r>
          </a:p>
          <a:p>
            <a:r>
              <a:rPr lang="en-US" dirty="0" smtClean="0"/>
              <a:t>Learn about school activities</a:t>
            </a:r>
          </a:p>
          <a:p>
            <a:r>
              <a:rPr lang="en-US" dirty="0" smtClean="0"/>
              <a:t>Access social networks</a:t>
            </a:r>
          </a:p>
          <a:p>
            <a:r>
              <a:rPr lang="en-US" dirty="0" smtClean="0"/>
              <a:t>Create and share documents/media</a:t>
            </a:r>
          </a:p>
          <a:p>
            <a:r>
              <a:rPr lang="en-US" dirty="0" smtClean="0"/>
              <a:t>Upload assignments and work to portals</a:t>
            </a:r>
          </a:p>
          <a:p>
            <a:r>
              <a:rPr lang="en-US" dirty="0" smtClean="0"/>
              <a:t>Coordinate calendars</a:t>
            </a:r>
          </a:p>
          <a:p>
            <a:r>
              <a:rPr lang="en-US" dirty="0" smtClean="0"/>
              <a:t>Share/edit bookmarks</a:t>
            </a:r>
            <a:endParaRPr lang="en-US" dirty="0"/>
          </a:p>
        </p:txBody>
      </p:sp>
      <p:pic>
        <p:nvPicPr>
          <p:cNvPr id="5122" name="Picture 2" descr="http://www.securedgenetworks.com/Portals/80068/images/action_labq2_tmp-bta__phone__android__iphone__chromebook__datashare__css__byod__high-school_002_440_2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235728"/>
            <a:ext cx="3429000" cy="255547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Mobile Device Ethics &amp; Etiquette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Students should know that they should never give bad news in a text message. ("I heard our soccer coach quit!") </a:t>
            </a:r>
          </a:p>
          <a:p>
            <a:r>
              <a:rPr lang="en-US" sz="2400" dirty="0" smtClean="0"/>
              <a:t>Students should understand that they are responsible for what they text to other people. Teach your child to refrain from gossiping about others, trashing others, and being unkind in general. </a:t>
            </a:r>
          </a:p>
          <a:p>
            <a:r>
              <a:rPr lang="en-US" sz="2400" dirty="0" smtClean="0"/>
              <a:t>This information will be </a:t>
            </a:r>
          </a:p>
          <a:p>
            <a:pPr>
              <a:buNone/>
            </a:pPr>
            <a:r>
              <a:rPr lang="en-US" sz="2400" dirty="0" smtClean="0"/>
              <a:t>      shared through parent </a:t>
            </a:r>
          </a:p>
          <a:p>
            <a:pPr>
              <a:buNone/>
            </a:pPr>
            <a:r>
              <a:rPr lang="en-US" sz="2400" dirty="0" smtClean="0"/>
              <a:t>      and community meetings</a:t>
            </a:r>
          </a:p>
          <a:p>
            <a:pPr>
              <a:buNone/>
            </a:pPr>
            <a:r>
              <a:rPr lang="en-US" sz="2400" dirty="0" smtClean="0"/>
              <a:t>      and the school website.</a:t>
            </a:r>
          </a:p>
          <a:p>
            <a:endParaRPr lang="en-US" dirty="0"/>
          </a:p>
        </p:txBody>
      </p:sp>
      <p:pic>
        <p:nvPicPr>
          <p:cNvPr id="4098" name="Picture 2" descr="http://learninginhand.com/storage/blog/SSEDS_1.jpg?__SQUARESPACE_CACHEVERSION=13210450017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724400"/>
            <a:ext cx="3448050" cy="19431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Consequences of </a:t>
            </a:r>
            <a:br>
              <a:rPr lang="en-US" dirty="0" smtClean="0"/>
            </a:br>
            <a:r>
              <a:rPr lang="en-US" dirty="0" smtClean="0"/>
              <a:t>Inappropriate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dirty="0" smtClean="0"/>
              <a:t>If found with a cell phone turned on during a test, students receive an automatic two grade deduction from the test scores. Remind everyone to turn their phones off prior to the test.</a:t>
            </a:r>
            <a:endParaRPr lang="en-US" dirty="0" smtClean="0"/>
          </a:p>
          <a:p>
            <a:pPr lvl="0"/>
            <a:r>
              <a:rPr lang="en-US" b="1" dirty="0" smtClean="0"/>
              <a:t>If found using cell phone during class, automatic deduction from their participation score. Make the deduction appropriately severe to be a deterrent.</a:t>
            </a:r>
            <a:endParaRPr lang="en-US" dirty="0" smtClean="0"/>
          </a:p>
          <a:p>
            <a:r>
              <a:rPr lang="en-US" u="sng" dirty="0" smtClean="0">
                <a:hlinkClick r:id="rId2"/>
              </a:rPr>
              <a:t>http://www.youtube.com/watch?v=zYHRmbBhKp0&amp;feature=youtube_gdata_player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cer.jhu.edu/images/cell_phone_cli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3D Brain</a:t>
            </a:r>
          </a:p>
          <a:p>
            <a:r>
              <a:rPr lang="en-US" dirty="0" err="1" smtClean="0"/>
              <a:t>Evernote</a:t>
            </a:r>
            <a:endParaRPr lang="en-US" dirty="0" smtClean="0"/>
          </a:p>
          <a:p>
            <a:r>
              <a:rPr lang="en-US" dirty="0" smtClean="0"/>
              <a:t>Napkin Genius </a:t>
            </a:r>
            <a:r>
              <a:rPr lang="en-US" dirty="0" err="1" smtClean="0"/>
              <a:t>Lite</a:t>
            </a:r>
            <a:endParaRPr lang="en-US" dirty="0" smtClean="0"/>
          </a:p>
          <a:p>
            <a:r>
              <a:rPr lang="en-US" dirty="0" err="1" smtClean="0"/>
              <a:t>BrainPOP</a:t>
            </a:r>
            <a:r>
              <a:rPr lang="en-US" dirty="0" smtClean="0"/>
              <a:t> Featured Movie</a:t>
            </a:r>
          </a:p>
          <a:p>
            <a:r>
              <a:rPr lang="en-US" dirty="0" smtClean="0"/>
              <a:t>ICDL (International Children’s Digital Library)</a:t>
            </a:r>
          </a:p>
          <a:p>
            <a:r>
              <a:rPr lang="en-US" dirty="0" smtClean="0"/>
              <a:t>Portable Math</a:t>
            </a:r>
          </a:p>
          <a:p>
            <a:r>
              <a:rPr lang="en-US" dirty="0" smtClean="0"/>
              <a:t>Math Snacks Video</a:t>
            </a:r>
          </a:p>
          <a:p>
            <a:r>
              <a:rPr lang="en-US" dirty="0" smtClean="0"/>
              <a:t>Pearl Diver</a:t>
            </a:r>
          </a:p>
          <a:p>
            <a:r>
              <a:rPr lang="en-US" dirty="0" smtClean="0"/>
              <a:t>Dragon Dictation</a:t>
            </a:r>
          </a:p>
          <a:p>
            <a:r>
              <a:rPr lang="en-US" dirty="0" err="1" smtClean="0"/>
              <a:t>Geocaching</a:t>
            </a:r>
            <a:endParaRPr lang="en-US" dirty="0" smtClean="0"/>
          </a:p>
          <a:p>
            <a:r>
              <a:rPr lang="en-US" dirty="0" smtClean="0"/>
              <a:t>NASA</a:t>
            </a:r>
          </a:p>
          <a:p>
            <a:r>
              <a:rPr lang="en-US" dirty="0" err="1" smtClean="0"/>
              <a:t>Nike+iPod</a:t>
            </a:r>
            <a:endParaRPr lang="en-US" dirty="0" smtClean="0"/>
          </a:p>
          <a:p>
            <a:r>
              <a:rPr lang="en-US" dirty="0" err="1" smtClean="0"/>
              <a:t>AppBox</a:t>
            </a:r>
            <a:r>
              <a:rPr lang="en-US" dirty="0" smtClean="0"/>
              <a:t> </a:t>
            </a:r>
            <a:r>
              <a:rPr lang="en-US" dirty="0" err="1" smtClean="0"/>
              <a:t>Lite</a:t>
            </a:r>
            <a:endParaRPr lang="en-US" dirty="0" smtClean="0"/>
          </a:p>
          <a:p>
            <a:r>
              <a:rPr lang="en-US" dirty="0" smtClean="0"/>
              <a:t>Twitter</a:t>
            </a:r>
          </a:p>
          <a:p>
            <a:r>
              <a:rPr lang="en-US" dirty="0" smtClean="0"/>
              <a:t>Skype</a:t>
            </a:r>
          </a:p>
          <a:p>
            <a:r>
              <a:rPr lang="en-US" dirty="0" err="1" smtClean="0"/>
              <a:t>iformula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syuzannatorosyan5.edublogs.org/files/2010/11/smartphones-classroom-1my8z2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124200"/>
            <a:ext cx="5429250" cy="336232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· Students should understand that they are responsible for what they text to other people. Teach your child to refrain from gossiping about others, trashing others, and being unkind in general. </a:t>
            </a:r>
          </a:p>
          <a:p>
            <a:pPr algn="ctr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 descr="http://www.edweek.org/media/2010/03/16/tc_iphonescover_5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505200"/>
            <a:ext cx="4905375" cy="31051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340</TotalTime>
  <Words>392</Words>
  <Application>Microsoft Office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Mobile devices in the Classroom</vt:lpstr>
      <vt:lpstr>The Reasons Why!</vt:lpstr>
      <vt:lpstr>Student's HAVE Mobile Devices ACCESS:</vt:lpstr>
      <vt:lpstr> Benefits of Using Mobile Devices in Learning According to PARENTS!</vt:lpstr>
      <vt:lpstr>Procedures for Learning  While Using Mobile Devices :</vt:lpstr>
      <vt:lpstr>Mobile Device Ethics &amp; Etiquette</vt:lpstr>
      <vt:lpstr>Consequences of  Inappropriate Usage</vt:lpstr>
      <vt:lpstr>Cool Apps</vt:lpstr>
      <vt:lpstr>Slide 9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Use of Mobile Devices in the ClassRoom</dc:title>
  <dc:creator>Administrator</dc:creator>
  <cp:lastModifiedBy>Administrator</cp:lastModifiedBy>
  <cp:revision>12</cp:revision>
  <dcterms:created xsi:type="dcterms:W3CDTF">2012-03-27T15:57:37Z</dcterms:created>
  <dcterms:modified xsi:type="dcterms:W3CDTF">2012-03-29T15:54:03Z</dcterms:modified>
</cp:coreProperties>
</file>